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4" d="100"/>
          <a:sy n="134" d="100"/>
        </p:scale>
        <p:origin x="1620" y="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apponelson/Applied-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pponelson/Applied-Data-Science-Capstone/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apponelson/Applied-Data-Science-Capstone/blob/main/SQL%20Notebook%20for%20Peer%20Assignment.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pponelson/Applied-Data-Science-Capstone/blob/main/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pponelson/Applied-Data-Science-Capstone/blob/main/Dashboard%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apponelson/Applied-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apponelson/Applied-Data-Science-Capstone/blob/main/Collecting%20Date%20Reboot.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apponelson/Applied-Data-Science-Capstone/blob/main/Web%20scraping%20Falcon%209%20and%20Falcon%20Heavy.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Sherri Nelson</a:t>
            </a:r>
          </a:p>
          <a:p>
            <a:r>
              <a:rPr lang="en-US" dirty="0">
                <a:solidFill>
                  <a:schemeClr val="bg2"/>
                </a:solidFill>
                <a:latin typeface="Abadi" panose="020B0604020104020204" pitchFamily="34" charset="0"/>
                <a:ea typeface="SF Pro" pitchFamily="2" charset="0"/>
                <a:cs typeface="SF Pro" pitchFamily="2" charset="0"/>
              </a:rPr>
              <a:t>September 29,2024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553787" cy="4351338"/>
          </a:xfrm>
          <a:prstGeom prst="rect">
            <a:avLst/>
          </a:prstGeom>
        </p:spPr>
        <p:txBody>
          <a:bodyPr/>
          <a:lstStyle/>
          <a:p>
            <a:r>
              <a:rPr lang="en-US" sz="2200" dirty="0">
                <a:solidFill>
                  <a:schemeClr val="accent3">
                    <a:lumMod val="25000"/>
                  </a:schemeClr>
                </a:solidFill>
                <a:latin typeface="Abadi" panose="020B0604020104020204" pitchFamily="34" charset="0"/>
              </a:rPr>
              <a:t>Process:</a:t>
            </a:r>
          </a:p>
          <a:p>
            <a:pPr lvl="1"/>
            <a:r>
              <a:rPr lang="en-US" sz="1800" dirty="0">
                <a:solidFill>
                  <a:schemeClr val="accent3">
                    <a:lumMod val="25000"/>
                  </a:schemeClr>
                </a:solidFill>
                <a:latin typeface="Abadi" panose="020B0604020104020204" pitchFamily="34" charset="0"/>
              </a:rPr>
              <a:t>Cleaned the data by checking for missing values and applying transformations​.</a:t>
            </a:r>
          </a:p>
          <a:p>
            <a:pPr lvl="1"/>
            <a:r>
              <a:rPr lang="en-US" sz="1800" dirty="0">
                <a:solidFill>
                  <a:schemeClr val="accent3">
                    <a:lumMod val="25000"/>
                  </a:schemeClr>
                </a:solidFill>
                <a:latin typeface="Abadi" panose="020B0604020104020204" pitchFamily="34" charset="0"/>
              </a:rPr>
              <a:t>Created the landing outcome column and exported results to CSV for further use​.</a:t>
            </a:r>
          </a:p>
          <a:p>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https://github.com/capponelson/Applied-Data-Science-Capstone/blob/main/Data%20Wrangling.ipynb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2" name="Picture 11">
            <a:extLst>
              <a:ext uri="{FF2B5EF4-FFF2-40B4-BE49-F238E27FC236}">
                <a16:creationId xmlns:a16="http://schemas.microsoft.com/office/drawing/2014/main" id="{27C5CE5F-9918-0262-1688-170F52EC0A1E}"/>
              </a:ext>
            </a:extLst>
          </p:cNvPr>
          <p:cNvPicPr>
            <a:picLocks noChangeAspect="1"/>
          </p:cNvPicPr>
          <p:nvPr/>
        </p:nvPicPr>
        <p:blipFill>
          <a:blip r:embed="rId4"/>
          <a:stretch>
            <a:fillRect/>
          </a:stretch>
        </p:blipFill>
        <p:spPr>
          <a:xfrm>
            <a:off x="6362547" y="1309035"/>
            <a:ext cx="4704449" cy="554896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08317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Queries:</a:t>
            </a:r>
          </a:p>
          <a:p>
            <a:pPr>
              <a:lnSpc>
                <a:spcPct val="100000"/>
              </a:lnSpc>
              <a:spcBef>
                <a:spcPts val="1400"/>
              </a:spcBef>
            </a:pPr>
            <a:r>
              <a:rPr lang="en-US" sz="2200" dirty="0">
                <a:solidFill>
                  <a:schemeClr val="accent3">
                    <a:lumMod val="25000"/>
                  </a:schemeClr>
                </a:solidFill>
                <a:latin typeface="Abadi"/>
              </a:rPr>
              <a:t>Found unique launch sites, calculated payload mass for different boosters, and identified mission outcomes​​.</a:t>
            </a:r>
          </a:p>
          <a:p>
            <a:pPr>
              <a:lnSpc>
                <a:spcPct val="100000"/>
              </a:lnSpc>
              <a:spcBef>
                <a:spcPts val="1400"/>
              </a:spcBef>
            </a:pPr>
            <a:r>
              <a:rPr lang="en-US" sz="2200" dirty="0">
                <a:solidFill>
                  <a:schemeClr val="accent3">
                    <a:lumMod val="25000"/>
                  </a:schemeClr>
                </a:solidFill>
                <a:latin typeface="Abadi"/>
              </a:rPr>
              <a:t>Notebook Link: </a:t>
            </a:r>
            <a:r>
              <a:rPr lang="en-US" sz="2200" dirty="0">
                <a:solidFill>
                  <a:schemeClr val="accent3">
                    <a:lumMod val="25000"/>
                  </a:schemeClr>
                </a:solidFill>
                <a:latin typeface="Abadi"/>
                <a:hlinkClick r:id="rId3"/>
              </a:rPr>
              <a:t>https://github.com/capponelson/Applied-Data-Science-Capstone/blob/main/EDA%20with%20Visualization.ipynb</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7DDEA679-5ED1-EB93-030B-73D68A6ABE6B}"/>
              </a:ext>
            </a:extLst>
          </p:cNvPr>
          <p:cNvPicPr>
            <a:picLocks noChangeAspect="1"/>
          </p:cNvPicPr>
          <p:nvPr/>
        </p:nvPicPr>
        <p:blipFill>
          <a:blip r:embed="rId4"/>
          <a:stretch>
            <a:fillRect/>
          </a:stretch>
        </p:blipFill>
        <p:spPr>
          <a:xfrm>
            <a:off x="7266157" y="1683614"/>
            <a:ext cx="4351535" cy="30595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432175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Queries:</a:t>
            </a:r>
          </a:p>
          <a:p>
            <a:pPr lvl="1">
              <a:lnSpc>
                <a:spcPct val="100000"/>
              </a:lnSpc>
              <a:spcBef>
                <a:spcPts val="1400"/>
              </a:spcBef>
            </a:pPr>
            <a:r>
              <a:rPr lang="en-US" sz="1800" dirty="0">
                <a:solidFill>
                  <a:schemeClr val="accent3">
                    <a:lumMod val="25000"/>
                  </a:schemeClr>
                </a:solidFill>
                <a:latin typeface="Abadi"/>
              </a:rPr>
              <a:t>Found unique launch sites, calculated payload mass for different boosters, and identified mission outcomes​​.</a:t>
            </a:r>
          </a:p>
          <a:p>
            <a:pPr lvl="1">
              <a:lnSpc>
                <a:spcPct val="100000"/>
              </a:lnSpc>
              <a:spcBef>
                <a:spcPts val="1400"/>
              </a:spcBef>
            </a:pPr>
            <a:r>
              <a:rPr lang="en-US" sz="1800" dirty="0">
                <a:solidFill>
                  <a:schemeClr val="accent3">
                    <a:lumMod val="25000"/>
                  </a:schemeClr>
                </a:solidFill>
                <a:latin typeface="Abadi"/>
              </a:rPr>
              <a:t>Notebook Link: </a:t>
            </a:r>
            <a:r>
              <a:rPr lang="en-US" sz="1800" dirty="0">
                <a:solidFill>
                  <a:schemeClr val="accent3">
                    <a:lumMod val="25000"/>
                  </a:schemeClr>
                </a:solidFill>
                <a:latin typeface="Abadi"/>
                <a:hlinkClick r:id="rId3"/>
              </a:rPr>
              <a:t>https://github.com/capponelson/Applied-Data-Science-Capstone/blob/main/SQL%20Notebook%20for%20Peer%20Assignment.ipynb</a:t>
            </a:r>
            <a:endParaRPr lang="en-US" sz="1800" dirty="0">
              <a:solidFill>
                <a:schemeClr val="accent3">
                  <a:lumMod val="25000"/>
                </a:schemeClr>
              </a:solidFill>
              <a:latin typeface="Abadi"/>
            </a:endParaRPr>
          </a:p>
          <a:p>
            <a:pPr marL="457200" lvl="1" indent="0">
              <a:lnSpc>
                <a:spcPct val="100000"/>
              </a:lnSpc>
              <a:spcBef>
                <a:spcPts val="1400"/>
              </a:spcBef>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5FC0E92A-C6D8-5817-8C3B-5633C7511EC3}"/>
              </a:ext>
            </a:extLst>
          </p:cNvPr>
          <p:cNvPicPr>
            <a:picLocks noChangeAspect="1"/>
          </p:cNvPicPr>
          <p:nvPr/>
        </p:nvPicPr>
        <p:blipFill>
          <a:blip r:embed="rId4"/>
          <a:stretch>
            <a:fillRect/>
          </a:stretch>
        </p:blipFill>
        <p:spPr>
          <a:xfrm>
            <a:off x="6005080" y="1520747"/>
            <a:ext cx="5416909" cy="3590268"/>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4144" y="1432291"/>
            <a:ext cx="5898026" cy="5276517"/>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Process:</a:t>
            </a:r>
          </a:p>
          <a:p>
            <a:pPr>
              <a:lnSpc>
                <a:spcPct val="100000"/>
              </a:lnSpc>
              <a:spcBef>
                <a:spcPts val="1400"/>
              </a:spcBef>
            </a:pPr>
            <a:r>
              <a:rPr lang="en-US" sz="2200" dirty="0">
                <a:solidFill>
                  <a:schemeClr val="accent3">
                    <a:lumMod val="25000"/>
                  </a:schemeClr>
                </a:solidFill>
                <a:latin typeface="Abadi" panose="020B0604020104020204" pitchFamily="34" charset="0"/>
              </a:rPr>
              <a:t>Mapped all launch sites and marked the success or failure of launches​.Analyzed launch site proximity to highways, railways, and cities​.</a:t>
            </a:r>
          </a:p>
          <a:p>
            <a:pPr>
              <a:lnSpc>
                <a:spcPct val="100000"/>
              </a:lnSpc>
              <a:spcBef>
                <a:spcPts val="1400"/>
              </a:spcBef>
            </a:pPr>
            <a:r>
              <a:rPr lang="en-US" sz="2200" dirty="0">
                <a:solidFill>
                  <a:schemeClr val="accent3">
                    <a:lumMod val="25000"/>
                  </a:schemeClr>
                </a:solidFill>
                <a:latin typeface="Abadi" panose="020B0604020104020204" pitchFamily="34" charset="0"/>
              </a:rPr>
              <a:t>Create a `</a:t>
            </a:r>
            <a:r>
              <a:rPr lang="en-US" sz="2200" dirty="0" err="1">
                <a:solidFill>
                  <a:schemeClr val="accent3">
                    <a:lumMod val="25000"/>
                  </a:schemeClr>
                </a:solidFill>
                <a:latin typeface="Abadi" panose="020B0604020104020204" pitchFamily="34" charset="0"/>
              </a:rPr>
              <a:t>folium.PolyLine</a:t>
            </a:r>
            <a:r>
              <a:rPr lang="en-US" sz="2200" dirty="0">
                <a:solidFill>
                  <a:schemeClr val="accent3">
                    <a:lumMod val="25000"/>
                  </a:schemeClr>
                </a:solidFill>
                <a:latin typeface="Abadi" panose="020B0604020104020204" pitchFamily="34" charset="0"/>
              </a:rPr>
              <a:t>` object using the coastline coordinates and launch site coordinate</a:t>
            </a:r>
          </a:p>
          <a:p>
            <a:pPr>
              <a:lnSpc>
                <a:spcPct val="100000"/>
              </a:lnSpc>
              <a:spcBef>
                <a:spcPts val="1400"/>
              </a:spcBef>
            </a:pPr>
            <a:r>
              <a:rPr lang="en-US" sz="2200" dirty="0">
                <a:solidFill>
                  <a:schemeClr val="accent3">
                    <a:lumMod val="25000"/>
                  </a:schemeClr>
                </a:solidFill>
                <a:latin typeface="Abadi" panose="020B0604020104020204" pitchFamily="34" charset="0"/>
              </a:rPr>
              <a:t>Create a marker with distance to a closest city, railway, highway relative to CCAFS SLC-40</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https://github.com/capponelson/Applied-Data-Science-Capstone/blob/main/Launch%20Sites%20Locations%20Analysis%20with%20Folium.ipynb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FA2B2FFF-93CE-ED11-E05D-E158578E3519}"/>
              </a:ext>
            </a:extLst>
          </p:cNvPr>
          <p:cNvPicPr>
            <a:picLocks noChangeAspect="1"/>
          </p:cNvPicPr>
          <p:nvPr/>
        </p:nvPicPr>
        <p:blipFill>
          <a:blip r:embed="rId4"/>
          <a:stretch>
            <a:fillRect/>
          </a:stretch>
        </p:blipFill>
        <p:spPr>
          <a:xfrm>
            <a:off x="6840656" y="1299412"/>
            <a:ext cx="4831543" cy="2425566"/>
          </a:xfrm>
          <a:prstGeom prst="rect">
            <a:avLst/>
          </a:prstGeom>
        </p:spPr>
      </p:pic>
      <p:pic>
        <p:nvPicPr>
          <p:cNvPr id="8" name="Picture 7">
            <a:extLst>
              <a:ext uri="{FF2B5EF4-FFF2-40B4-BE49-F238E27FC236}">
                <a16:creationId xmlns:a16="http://schemas.microsoft.com/office/drawing/2014/main" id="{04988E99-2B51-28C3-714C-0AEE4ABE47F9}"/>
              </a:ext>
            </a:extLst>
          </p:cNvPr>
          <p:cNvPicPr>
            <a:picLocks noChangeAspect="1"/>
          </p:cNvPicPr>
          <p:nvPr/>
        </p:nvPicPr>
        <p:blipFill>
          <a:blip r:embed="rId5"/>
          <a:stretch>
            <a:fillRect/>
          </a:stretch>
        </p:blipFill>
        <p:spPr>
          <a:xfrm>
            <a:off x="6758081" y="3933263"/>
            <a:ext cx="4978378" cy="2108896"/>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77" y="1450240"/>
            <a:ext cx="5072525"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Visuals:</a:t>
            </a:r>
          </a:p>
          <a:p>
            <a:pPr>
              <a:lnSpc>
                <a:spcPct val="100000"/>
              </a:lnSpc>
              <a:spcBef>
                <a:spcPts val="1400"/>
              </a:spcBef>
            </a:pPr>
            <a:r>
              <a:rPr lang="en-US" sz="2200" dirty="0">
                <a:solidFill>
                  <a:schemeClr val="accent3">
                    <a:lumMod val="25000"/>
                  </a:schemeClr>
                </a:solidFill>
                <a:latin typeface="Abadi" panose="020B0604020104020204" pitchFamily="34" charset="0"/>
              </a:rPr>
              <a:t>Plotted success rates and payload vs. outcome relationships across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https://github.com/capponelson/Applied-Data-Science-Capstone/blob/main/Dashboard%20with%20Plotly%20Dash.py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Picture 7">
            <a:extLst>
              <a:ext uri="{FF2B5EF4-FFF2-40B4-BE49-F238E27FC236}">
                <a16:creationId xmlns:a16="http://schemas.microsoft.com/office/drawing/2014/main" id="{DD260279-1A47-42F5-AEFB-B5540E902128}"/>
              </a:ext>
            </a:extLst>
          </p:cNvPr>
          <p:cNvPicPr>
            <a:picLocks noChangeAspect="1"/>
          </p:cNvPicPr>
          <p:nvPr/>
        </p:nvPicPr>
        <p:blipFill>
          <a:blip r:embed="rId4"/>
          <a:stretch>
            <a:fillRect/>
          </a:stretch>
        </p:blipFill>
        <p:spPr>
          <a:xfrm>
            <a:off x="5544152" y="1390885"/>
            <a:ext cx="6580471" cy="4711532"/>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Process:</a:t>
            </a:r>
          </a:p>
          <a:p>
            <a:pPr>
              <a:lnSpc>
                <a:spcPct val="100000"/>
              </a:lnSpc>
              <a:spcBef>
                <a:spcPts val="1400"/>
              </a:spcBef>
            </a:pPr>
            <a:r>
              <a:rPr lang="en-US" sz="2200" dirty="0">
                <a:solidFill>
                  <a:schemeClr val="accent3">
                    <a:lumMod val="25000"/>
                  </a:schemeClr>
                </a:solidFill>
                <a:latin typeface="Abadi" panose="020B0604020104020204" pitchFamily="34" charset="0"/>
              </a:rPr>
              <a:t>Built classification models to predict landing success,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tuning​.</a:t>
            </a:r>
          </a:p>
          <a:p>
            <a:pPr>
              <a:lnSpc>
                <a:spcPct val="100000"/>
              </a:lnSpc>
              <a:spcBef>
                <a:spcPts val="1400"/>
              </a:spcBef>
            </a:pPr>
            <a:r>
              <a:rPr lang="en-US" sz="2200" dirty="0">
                <a:solidFill>
                  <a:schemeClr val="accent3">
                    <a:lumMod val="25000"/>
                  </a:schemeClr>
                </a:solidFill>
                <a:latin typeface="Abadi" panose="020B0604020104020204" pitchFamily="34" charset="0"/>
              </a:rPr>
              <a:t>Evaluated models based on accuracy and selected the best performing one​.</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https://github.com/capponelson/Applied-Data-Science-Capstone/blob/main/SpaceX_Machine%20Learning%20Prediction_Part_5.ipynb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4" y="1807336"/>
            <a:ext cx="9544535" cy="3043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Key Findings:</a:t>
            </a:r>
          </a:p>
          <a:p>
            <a:pPr>
              <a:lnSpc>
                <a:spcPct val="100000"/>
              </a:lnSpc>
              <a:spcBef>
                <a:spcPts val="1400"/>
              </a:spcBef>
            </a:pPr>
            <a:r>
              <a:rPr lang="en-US" sz="2200" dirty="0">
                <a:solidFill>
                  <a:schemeClr val="accent3">
                    <a:lumMod val="25000"/>
                  </a:schemeClr>
                </a:solidFill>
                <a:latin typeface="Abadi" panose="020B0604020104020204" pitchFamily="34" charset="0"/>
              </a:rPr>
              <a:t>Larger payloads are associated with lower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Certain orbits (e.g., LEO, GEO) have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had the highest accuracy for landing prediction​.</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31235"/>
            <a:ext cx="8877568" cy="25632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Flight Number vs. Launch Site shows a positive trend in landing success over time, particularly at the KSC LC-39A and CCAFS SLC-40 sites</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513C0F4-AAC5-5F4F-91DC-2E17F4B4F035}"/>
              </a:ext>
            </a:extLst>
          </p:cNvPr>
          <p:cNvPicPr>
            <a:picLocks noChangeAspect="1"/>
          </p:cNvPicPr>
          <p:nvPr/>
        </p:nvPicPr>
        <p:blipFill>
          <a:blip r:embed="rId3"/>
          <a:stretch>
            <a:fillRect/>
          </a:stretch>
        </p:blipFill>
        <p:spPr>
          <a:xfrm>
            <a:off x="968792" y="3437782"/>
            <a:ext cx="8773749" cy="180047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5"/>
            <a:ext cx="5144833" cy="376377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 is the most reliable site for launching heavy payloads, whereas KSC LC-39A excels with lighter and moderately heavy payloads.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79687518-6A85-AB88-E8B7-4118B9436D1F}"/>
              </a:ext>
            </a:extLst>
          </p:cNvPr>
          <p:cNvPicPr>
            <a:picLocks noChangeAspect="1"/>
          </p:cNvPicPr>
          <p:nvPr/>
        </p:nvPicPr>
        <p:blipFill>
          <a:blip r:embed="rId3"/>
          <a:stretch>
            <a:fillRect/>
          </a:stretch>
        </p:blipFill>
        <p:spPr>
          <a:xfrm>
            <a:off x="5914844" y="1504164"/>
            <a:ext cx="6122433" cy="336635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32264"/>
            <a:ext cx="3932238" cy="446143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Orbits such as ES-L1, GEO, HEO, PO, SO, and SSO have near-perfect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GTO, LEO, and VLEO show lower success rates, suggesting that these orbits may involve more challenging landing condition</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DD635C1-9493-E165-3298-DA0A5E16E4C9}"/>
              </a:ext>
            </a:extLst>
          </p:cNvPr>
          <p:cNvPicPr>
            <a:picLocks noChangeAspect="1"/>
          </p:cNvPicPr>
          <p:nvPr/>
        </p:nvPicPr>
        <p:blipFill>
          <a:blip r:embed="rId3"/>
          <a:stretch>
            <a:fillRect/>
          </a:stretch>
        </p:blipFill>
        <p:spPr>
          <a:xfrm>
            <a:off x="5211167" y="1432264"/>
            <a:ext cx="6620799" cy="424874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In orbits such as LEO and ISS, SpaceX's success rate improves with higher flight numbers</a:t>
            </a:r>
          </a:p>
          <a:p>
            <a:pPr lvl="1">
              <a:lnSpc>
                <a:spcPct val="100000"/>
              </a:lnSpc>
              <a:spcBef>
                <a:spcPts val="1400"/>
              </a:spcBef>
            </a:pPr>
            <a:r>
              <a:rPr lang="en-US" sz="1800" dirty="0">
                <a:solidFill>
                  <a:schemeClr val="accent3">
                    <a:lumMod val="25000"/>
                  </a:schemeClr>
                </a:solidFill>
                <a:latin typeface="Abadi" panose="020B0604020104020204" pitchFamily="34" charset="0"/>
              </a:rPr>
              <a:t>GTO orbit seems to pose challenges, as success rates remain mixed across all flight numbers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9DE5087-E841-8B4A-B5D9-CFD9C51F1355}"/>
              </a:ext>
            </a:extLst>
          </p:cNvPr>
          <p:cNvPicPr>
            <a:picLocks noChangeAspect="1"/>
          </p:cNvPicPr>
          <p:nvPr/>
        </p:nvPicPr>
        <p:blipFill>
          <a:blip r:embed="rId3"/>
          <a:stretch>
            <a:fillRect/>
          </a:stretch>
        </p:blipFill>
        <p:spPr>
          <a:xfrm>
            <a:off x="5593408" y="1564049"/>
            <a:ext cx="5430614" cy="431729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With heavy payloads, successful landing rates are higher for Polar, LEO, and ISS missions. However, for GTO missions, it is challenging to differentiate between successful and unsuccessful landings, as both outcomes are observed.</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EF6C50B-B1C7-367B-1C85-D981CF151333}"/>
              </a:ext>
            </a:extLst>
          </p:cNvPr>
          <p:cNvPicPr>
            <a:picLocks noChangeAspect="1"/>
          </p:cNvPicPr>
          <p:nvPr/>
        </p:nvPicPr>
        <p:blipFill>
          <a:blip r:embed="rId3"/>
          <a:stretch>
            <a:fillRect/>
          </a:stretch>
        </p:blipFill>
        <p:spPr>
          <a:xfrm>
            <a:off x="6096000" y="1424762"/>
            <a:ext cx="5116272" cy="427339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6756" y="1253331"/>
            <a:ext cx="9745589" cy="14321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DISTINCT was used to show unique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5D9291D-DD93-4C33-E148-D15A1495936C}"/>
              </a:ext>
            </a:extLst>
          </p:cNvPr>
          <p:cNvPicPr>
            <a:picLocks noChangeAspect="1"/>
          </p:cNvPicPr>
          <p:nvPr/>
        </p:nvPicPr>
        <p:blipFill>
          <a:blip r:embed="rId3"/>
          <a:stretch>
            <a:fillRect/>
          </a:stretch>
        </p:blipFill>
        <p:spPr>
          <a:xfrm>
            <a:off x="1354092" y="2889631"/>
            <a:ext cx="8059275" cy="363905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4539"/>
            <a:ext cx="9745589" cy="475242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SQL query was used with a limit 5 to display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9083531-0637-8778-5CD8-B0790CEB5FED}"/>
              </a:ext>
            </a:extLst>
          </p:cNvPr>
          <p:cNvPicPr>
            <a:picLocks noChangeAspect="1"/>
          </p:cNvPicPr>
          <p:nvPr/>
        </p:nvPicPr>
        <p:blipFill>
          <a:blip r:embed="rId3"/>
          <a:stretch>
            <a:fillRect/>
          </a:stretch>
        </p:blipFill>
        <p:spPr>
          <a:xfrm>
            <a:off x="962526" y="2993457"/>
            <a:ext cx="10647779" cy="258786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1727"/>
            <a:ext cx="360196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Total Payload and Average showed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B3CEEE05-4EA9-BB36-9E8A-FBBE666CBB4E}"/>
              </a:ext>
            </a:extLst>
          </p:cNvPr>
          <p:cNvPicPr>
            <a:picLocks noChangeAspect="1"/>
          </p:cNvPicPr>
          <p:nvPr/>
        </p:nvPicPr>
        <p:blipFill>
          <a:blip r:embed="rId3"/>
          <a:stretch>
            <a:fillRect/>
          </a:stretch>
        </p:blipFill>
        <p:spPr>
          <a:xfrm>
            <a:off x="4572000" y="1575377"/>
            <a:ext cx="7411137" cy="423595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Average Payload shown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B8FBFB3-8FBF-6B50-C761-1C885DD6B2F9}"/>
              </a:ext>
            </a:extLst>
          </p:cNvPr>
          <p:cNvPicPr>
            <a:picLocks noChangeAspect="1"/>
          </p:cNvPicPr>
          <p:nvPr/>
        </p:nvPicPr>
        <p:blipFill>
          <a:blip r:embed="rId3"/>
          <a:stretch>
            <a:fillRect/>
          </a:stretch>
        </p:blipFill>
        <p:spPr>
          <a:xfrm>
            <a:off x="970869" y="3614598"/>
            <a:ext cx="9754961" cy="198147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First successful landing in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A39C736-82C7-AFD3-AAB0-78E0AC8211CC}"/>
              </a:ext>
            </a:extLst>
          </p:cNvPr>
          <p:cNvPicPr>
            <a:picLocks noChangeAspect="1"/>
          </p:cNvPicPr>
          <p:nvPr/>
        </p:nvPicPr>
        <p:blipFill>
          <a:blip r:embed="rId3"/>
          <a:stretch>
            <a:fillRect/>
          </a:stretch>
        </p:blipFill>
        <p:spPr>
          <a:xfrm>
            <a:off x="734028" y="3385748"/>
            <a:ext cx="8983329" cy="27912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45728" cy="16891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Retrieves a list of booster versions that have successfully landed on a drone ship and carried a payload mass between 4000 kg and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44E11CA-1AD8-90BD-438D-929285EC4ED9}"/>
              </a:ext>
            </a:extLst>
          </p:cNvPr>
          <p:cNvPicPr>
            <a:picLocks noChangeAspect="1"/>
          </p:cNvPicPr>
          <p:nvPr/>
        </p:nvPicPr>
        <p:blipFill>
          <a:blip r:embed="rId3"/>
          <a:stretch>
            <a:fillRect/>
          </a:stretch>
        </p:blipFill>
        <p:spPr>
          <a:xfrm>
            <a:off x="804862" y="3647854"/>
            <a:ext cx="11101387" cy="315321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4457" y="1470852"/>
            <a:ext cx="10326708" cy="524103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Data Collection: Collected data using SpaceX API and web scraping from Wikipedia​​.</a:t>
            </a:r>
          </a:p>
          <a:p>
            <a:pPr>
              <a:lnSpc>
                <a:spcPct val="100000"/>
              </a:lnSpc>
              <a:spcBef>
                <a:spcPts val="1400"/>
              </a:spcBef>
            </a:pPr>
            <a:r>
              <a:rPr lang="en-US" sz="2200" dirty="0">
                <a:solidFill>
                  <a:schemeClr val="accent3">
                    <a:lumMod val="25000"/>
                  </a:schemeClr>
                </a:solidFill>
                <a:latin typeface="Abadi"/>
              </a:rPr>
              <a:t>Data Wrangling: Applied one-hot encoding for categorical features like booster version and handled missing values​.</a:t>
            </a:r>
          </a:p>
          <a:p>
            <a:pPr>
              <a:lnSpc>
                <a:spcPct val="100000"/>
              </a:lnSpc>
              <a:spcBef>
                <a:spcPts val="1400"/>
              </a:spcBef>
            </a:pPr>
            <a:r>
              <a:rPr lang="en-US" sz="2200" dirty="0">
                <a:solidFill>
                  <a:schemeClr val="accent3">
                    <a:lumMod val="25000"/>
                  </a:schemeClr>
                </a:solidFill>
                <a:latin typeface="Abadi"/>
              </a:rPr>
              <a:t>Exploratory Data Analysis: Conducted EDA using SQL and data visualization to explore relationships between flight number, launch sites, payload mass, and orbit types​​.</a:t>
            </a:r>
          </a:p>
          <a:p>
            <a:pPr>
              <a:lnSpc>
                <a:spcPct val="100000"/>
              </a:lnSpc>
              <a:spcBef>
                <a:spcPts val="1400"/>
              </a:spcBef>
            </a:pPr>
            <a:r>
              <a:rPr lang="en-US" sz="2200" dirty="0">
                <a:solidFill>
                  <a:schemeClr val="accent3">
                    <a:lumMod val="25000"/>
                  </a:schemeClr>
                </a:solidFill>
                <a:latin typeface="Abadi"/>
              </a:rPr>
              <a:t>Interactive Analytics: Created interactive visual analytics using Folium maps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00000"/>
              </a:lnSpc>
              <a:spcBef>
                <a:spcPts val="1400"/>
              </a:spcBef>
            </a:pPr>
            <a:r>
              <a:rPr lang="en-US" sz="2200" dirty="0">
                <a:solidFill>
                  <a:schemeClr val="accent3">
                    <a:lumMod val="25000"/>
                  </a:schemeClr>
                </a:solidFill>
                <a:latin typeface="Abadi"/>
              </a:rPr>
              <a:t>Predictive Analysis: Built and tuned machine learning models (Logistic Regression, Decision Tree, SVM) to predict landing success​.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2116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There were 38 successful landings in total (without specifying where they landed), 14 of which were successful landings on drone ships, and 9 on ground pads. This shows that more than half of the missions had a successful recovery.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00824CC-23BB-AEC9-2C15-BB2D83B2DA23}"/>
              </a:ext>
            </a:extLst>
          </p:cNvPr>
          <p:cNvPicPr>
            <a:picLocks noChangeAspect="1"/>
          </p:cNvPicPr>
          <p:nvPr/>
        </p:nvPicPr>
        <p:blipFill>
          <a:blip r:embed="rId3"/>
          <a:stretch>
            <a:fillRect/>
          </a:stretch>
        </p:blipFill>
        <p:spPr>
          <a:xfrm>
            <a:off x="5926461" y="1476375"/>
            <a:ext cx="6085258" cy="46101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8780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The results show multiple boosters (e.g., F9 B5 B1048.4, F9 B5 B1049.4, etc.) that carried the maximum payload.</a:t>
            </a:r>
          </a:p>
          <a:p>
            <a:pPr lvl="1">
              <a:lnSpc>
                <a:spcPct val="100000"/>
              </a:lnSpc>
              <a:spcBef>
                <a:spcPts val="1400"/>
              </a:spcBef>
            </a:pPr>
            <a:r>
              <a:rPr lang="en-US" sz="1800" dirty="0">
                <a:solidFill>
                  <a:schemeClr val="accent3">
                    <a:lumMod val="25000"/>
                  </a:schemeClr>
                </a:solidFill>
                <a:latin typeface="Abadi" panose="020B0604020104020204" pitchFamily="34" charset="0"/>
              </a:rPr>
              <a:t>The booster version format (e.g., F9 B5 B1048.4) refers to SpaceX's Falcon 9 rocket (F9), Block 5 (B5), and the specific booster number (B1048.4).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719C3D3-08D8-075A-C2E7-4A7456021189}"/>
              </a:ext>
            </a:extLst>
          </p:cNvPr>
          <p:cNvPicPr>
            <a:picLocks noChangeAspect="1"/>
          </p:cNvPicPr>
          <p:nvPr/>
        </p:nvPicPr>
        <p:blipFill>
          <a:blip r:embed="rId3"/>
          <a:stretch>
            <a:fillRect/>
          </a:stretch>
        </p:blipFill>
        <p:spPr>
          <a:xfrm>
            <a:off x="5180259" y="1595438"/>
            <a:ext cx="6893474" cy="380091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a:rPr>
              <a:t>The query only includes records where the landing outcome was a "Failure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F1C8860-3A80-5480-62B9-D55A319E20D5}"/>
              </a:ext>
            </a:extLst>
          </p:cNvPr>
          <p:cNvPicPr>
            <a:picLocks noChangeAspect="1"/>
          </p:cNvPicPr>
          <p:nvPr/>
        </p:nvPicPr>
        <p:blipFill>
          <a:blip r:embed="rId3"/>
          <a:stretch>
            <a:fillRect/>
          </a:stretch>
        </p:blipFill>
        <p:spPr>
          <a:xfrm>
            <a:off x="947088" y="3743321"/>
            <a:ext cx="8816037" cy="281247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0885" y="1481137"/>
            <a:ext cx="5097389" cy="46196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r>
              <a:rPr lang="en-US" sz="1800" dirty="0">
                <a:solidFill>
                  <a:schemeClr val="accent3">
                    <a:lumMod val="25000"/>
                  </a:schemeClr>
                </a:solidFill>
                <a:latin typeface="Abadi"/>
              </a:rPr>
              <a:t>"No attempt" is the most common outcome during this period, reflecting that SpaceX didn’t attempt to recover the booster for 10 missions.</a:t>
            </a:r>
          </a:p>
          <a:p>
            <a:pPr lvl="1">
              <a:lnSpc>
                <a:spcPct val="100000"/>
              </a:lnSpc>
              <a:spcBef>
                <a:spcPts val="1400"/>
              </a:spcBef>
            </a:pPr>
            <a:r>
              <a:rPr lang="en-US" sz="1800" dirty="0">
                <a:solidFill>
                  <a:schemeClr val="accent3">
                    <a:lumMod val="25000"/>
                  </a:schemeClr>
                </a:solidFill>
                <a:latin typeface="Abadi"/>
              </a:rPr>
              <a:t>The equal distribution of success and failure on drone ships (5 each) shows the early experimental nature of SpaceX’s attempts to land on drone ships.</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5D4CEB2-6239-6C04-6C5D-77313CA53A65}"/>
              </a:ext>
            </a:extLst>
          </p:cNvPr>
          <p:cNvPicPr>
            <a:picLocks noChangeAspect="1"/>
          </p:cNvPicPr>
          <p:nvPr/>
        </p:nvPicPr>
        <p:blipFill>
          <a:blip r:embed="rId3"/>
          <a:stretch>
            <a:fillRect/>
          </a:stretch>
        </p:blipFill>
        <p:spPr>
          <a:xfrm>
            <a:off x="5395155" y="1695449"/>
            <a:ext cx="6473770" cy="35956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373490"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Equator runs at 0° latitude, and none of the launch sites shown on the map are near this line. The United States is far north of the Equator, with the closest launch sites being located in Florida, which is still around 28° latitude north of the Equator.</a:t>
            </a:r>
          </a:p>
          <a:p>
            <a:pPr>
              <a:lnSpc>
                <a:spcPct val="100000"/>
              </a:lnSpc>
              <a:spcBef>
                <a:spcPts val="1400"/>
              </a:spcBef>
            </a:pPr>
            <a:r>
              <a:rPr lang="en-US" dirty="0"/>
              <a:t>launch sites are located very close to the coast.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for Launch Sites</a:t>
            </a:r>
          </a:p>
        </p:txBody>
      </p:sp>
      <p:pic>
        <p:nvPicPr>
          <p:cNvPr id="6" name="Picture 5">
            <a:extLst>
              <a:ext uri="{FF2B5EF4-FFF2-40B4-BE49-F238E27FC236}">
                <a16:creationId xmlns:a16="http://schemas.microsoft.com/office/drawing/2014/main" id="{FD6FFEAB-7DA5-3C02-A197-B469D3B135BE}"/>
              </a:ext>
            </a:extLst>
          </p:cNvPr>
          <p:cNvPicPr>
            <a:picLocks noChangeAspect="1"/>
          </p:cNvPicPr>
          <p:nvPr/>
        </p:nvPicPr>
        <p:blipFill>
          <a:blip r:embed="rId3"/>
          <a:stretch>
            <a:fillRect/>
          </a:stretch>
        </p:blipFill>
        <p:spPr>
          <a:xfrm>
            <a:off x="5434194" y="1990593"/>
            <a:ext cx="6561156" cy="287681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302053" cy="2112963"/>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rPr>
              <a:t>Green – Successful Launches</a:t>
            </a:r>
          </a:p>
          <a:p>
            <a:pPr>
              <a:lnSpc>
                <a:spcPct val="100000"/>
              </a:lnSpc>
              <a:spcBef>
                <a:spcPts val="1400"/>
              </a:spcBef>
            </a:pPr>
            <a:r>
              <a:rPr lang="en-US" dirty="0">
                <a:solidFill>
                  <a:schemeClr val="accent3">
                    <a:lumMod val="25000"/>
                  </a:schemeClr>
                </a:solidFill>
              </a:rPr>
              <a:t>Red – Failed Launches</a:t>
            </a:r>
          </a:p>
          <a:p>
            <a:pPr>
              <a:lnSpc>
                <a:spcPct val="100000"/>
              </a:lnSpc>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sites (Color coded)</a:t>
            </a:r>
          </a:p>
        </p:txBody>
      </p:sp>
      <p:pic>
        <p:nvPicPr>
          <p:cNvPr id="6" name="Picture 5">
            <a:extLst>
              <a:ext uri="{FF2B5EF4-FFF2-40B4-BE49-F238E27FC236}">
                <a16:creationId xmlns:a16="http://schemas.microsoft.com/office/drawing/2014/main" id="{FBBEF199-AA24-6707-6C36-FCC170890DD5}"/>
              </a:ext>
            </a:extLst>
          </p:cNvPr>
          <p:cNvPicPr>
            <a:picLocks noChangeAspect="1"/>
          </p:cNvPicPr>
          <p:nvPr/>
        </p:nvPicPr>
        <p:blipFill>
          <a:blip r:embed="rId3"/>
          <a:stretch>
            <a:fillRect/>
          </a:stretch>
        </p:blipFill>
        <p:spPr>
          <a:xfrm>
            <a:off x="5719381" y="1599902"/>
            <a:ext cx="5458587" cy="42773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035478"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 site (LC-40 at Cape Canaveral Air Force Station) with a distance line indicating a distance of 0.90 km to a certain feature on the map</a:t>
            </a:r>
          </a:p>
          <a:p>
            <a:pPr>
              <a:lnSpc>
                <a:spcPct val="100000"/>
              </a:lnSpc>
              <a:spcBef>
                <a:spcPts val="1400"/>
              </a:spcBef>
            </a:pPr>
            <a:r>
              <a:rPr lang="en-US" sz="2200" dirty="0">
                <a:solidFill>
                  <a:schemeClr val="accent3">
                    <a:lumMod val="25000"/>
                  </a:schemeClr>
                </a:solidFill>
                <a:latin typeface="Abadi" panose="020B0604020104020204" pitchFamily="34" charset="0"/>
              </a:rPr>
              <a:t>Railway and highway map symbols to indicate nearby transportation infrastructure.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a:t>
            </a:r>
          </a:p>
        </p:txBody>
      </p:sp>
      <p:pic>
        <p:nvPicPr>
          <p:cNvPr id="4" name="Picture 3">
            <a:extLst>
              <a:ext uri="{FF2B5EF4-FFF2-40B4-BE49-F238E27FC236}">
                <a16:creationId xmlns:a16="http://schemas.microsoft.com/office/drawing/2014/main" id="{9640260F-1ADF-0036-6BA5-1A92BD1E054E}"/>
              </a:ext>
            </a:extLst>
          </p:cNvPr>
          <p:cNvPicPr>
            <a:picLocks noChangeAspect="1"/>
          </p:cNvPicPr>
          <p:nvPr/>
        </p:nvPicPr>
        <p:blipFill>
          <a:blip r:embed="rId3"/>
          <a:stretch>
            <a:fillRect/>
          </a:stretch>
        </p:blipFill>
        <p:spPr>
          <a:xfrm>
            <a:off x="6166387" y="1638300"/>
            <a:ext cx="2368013" cy="1627054"/>
          </a:xfrm>
          <a:prstGeom prst="rect">
            <a:avLst/>
          </a:prstGeom>
        </p:spPr>
      </p:pic>
      <p:pic>
        <p:nvPicPr>
          <p:cNvPr id="7" name="Picture 6">
            <a:extLst>
              <a:ext uri="{FF2B5EF4-FFF2-40B4-BE49-F238E27FC236}">
                <a16:creationId xmlns:a16="http://schemas.microsoft.com/office/drawing/2014/main" id="{BF4A68F4-EA7A-1EF3-1F3B-F44A888433CA}"/>
              </a:ext>
            </a:extLst>
          </p:cNvPr>
          <p:cNvPicPr>
            <a:picLocks noChangeAspect="1"/>
          </p:cNvPicPr>
          <p:nvPr/>
        </p:nvPicPr>
        <p:blipFill>
          <a:blip r:embed="rId4"/>
          <a:stretch>
            <a:fillRect/>
          </a:stretch>
        </p:blipFill>
        <p:spPr>
          <a:xfrm>
            <a:off x="6027811" y="3538480"/>
            <a:ext cx="3378619" cy="156215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224941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from all the sites.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of Launches by Site</a:t>
            </a:r>
          </a:p>
        </p:txBody>
      </p:sp>
      <p:pic>
        <p:nvPicPr>
          <p:cNvPr id="10" name="Picture 9">
            <a:extLst>
              <a:ext uri="{FF2B5EF4-FFF2-40B4-BE49-F238E27FC236}">
                <a16:creationId xmlns:a16="http://schemas.microsoft.com/office/drawing/2014/main" id="{2D8F675F-69B4-3646-A63D-A5043066728D}"/>
              </a:ext>
            </a:extLst>
          </p:cNvPr>
          <p:cNvPicPr>
            <a:picLocks noChangeAspect="1"/>
          </p:cNvPicPr>
          <p:nvPr/>
        </p:nvPicPr>
        <p:blipFill>
          <a:blip r:embed="rId3"/>
          <a:stretch>
            <a:fillRect/>
          </a:stretch>
        </p:blipFill>
        <p:spPr>
          <a:xfrm>
            <a:off x="2889120" y="1612002"/>
            <a:ext cx="9207630" cy="404460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882225"/>
            <a:ext cx="10004676" cy="414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Context: SpaceX aims to reduce costs by reusing the first stage of the Falcon 9 rocket, which can drastically lower the price of space missions​. </a:t>
            </a:r>
          </a:p>
          <a:p>
            <a:pPr>
              <a:spcBef>
                <a:spcPts val="1400"/>
              </a:spcBef>
            </a:pPr>
            <a:r>
              <a:rPr lang="en-US" sz="2200" dirty="0">
                <a:solidFill>
                  <a:schemeClr val="accent3">
                    <a:lumMod val="25000"/>
                  </a:schemeClr>
                </a:solidFill>
                <a:latin typeface="Abadi"/>
              </a:rPr>
              <a:t>Problem: Predicting whether the Falcon 9 first stage will land successfully based on factors such as payload mass, orbit, and booster version​.</a:t>
            </a:r>
          </a:p>
          <a:p>
            <a:pPr>
              <a:spcBef>
                <a:spcPts val="1400"/>
              </a:spcBef>
            </a:pPr>
            <a:r>
              <a:rPr lang="en-US" sz="2200" dirty="0">
                <a:solidFill>
                  <a:schemeClr val="accent3">
                    <a:lumMod val="25000"/>
                  </a:schemeClr>
                </a:solidFill>
                <a:latin typeface="Abadi"/>
              </a:rPr>
              <a:t>Questions: What factors influence landing success?</a:t>
            </a:r>
          </a:p>
          <a:p>
            <a:pPr>
              <a:spcBef>
                <a:spcPts val="1400"/>
              </a:spcBef>
            </a:pPr>
            <a:r>
              <a:rPr lang="en-US" sz="2200" dirty="0">
                <a:solidFill>
                  <a:schemeClr val="accent3">
                    <a:lumMod val="25000"/>
                  </a:schemeClr>
                </a:solidFill>
                <a:latin typeface="Abadi"/>
              </a:rPr>
              <a:t>How do various features interact to determine landing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3742723" cy="4351338"/>
          </a:xfrm>
          <a:prstGeom prst="rect">
            <a:avLst/>
          </a:prstGeom>
        </p:spPr>
        <p:txBody>
          <a:bodyPr lIns="91440" tIns="45720" rIns="91440" bIns="45720" anchor="t">
            <a:normAutofit/>
          </a:bodyPr>
          <a:lstStyle/>
          <a:p>
            <a:pPr>
              <a:lnSpc>
                <a:spcPct val="100000"/>
              </a:lnSpc>
              <a:spcBef>
                <a:spcPts val="1400"/>
              </a:spcBef>
            </a:pP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for the launch site with highest launch success ratio</a:t>
            </a:r>
          </a:p>
        </p:txBody>
      </p:sp>
      <p:pic>
        <p:nvPicPr>
          <p:cNvPr id="10" name="Picture 9">
            <a:extLst>
              <a:ext uri="{FF2B5EF4-FFF2-40B4-BE49-F238E27FC236}">
                <a16:creationId xmlns:a16="http://schemas.microsoft.com/office/drawing/2014/main" id="{308ABA34-866D-A41B-F306-E97A660470EE}"/>
              </a:ext>
            </a:extLst>
          </p:cNvPr>
          <p:cNvPicPr>
            <a:picLocks noChangeAspect="1"/>
          </p:cNvPicPr>
          <p:nvPr/>
        </p:nvPicPr>
        <p:blipFill>
          <a:blip r:embed="rId3"/>
          <a:stretch>
            <a:fillRect/>
          </a:stretch>
        </p:blipFill>
        <p:spPr>
          <a:xfrm>
            <a:off x="4807476" y="1770319"/>
            <a:ext cx="7022574" cy="30781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96867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range slider at the top allows the user to filter the payloads based on weight, ranging from 0 kg to 9000 kg. In the current view, the graph displays payloads between around 2000 kg and 7000 kg.</a:t>
            </a:r>
          </a:p>
          <a:p>
            <a:pPr>
              <a:lnSpc>
                <a:spcPct val="100000"/>
              </a:lnSpc>
              <a:spcBef>
                <a:spcPts val="1400"/>
              </a:spcBef>
            </a:pPr>
            <a:r>
              <a:rPr lang="en-US" sz="2200" dirty="0">
                <a:solidFill>
                  <a:schemeClr val="accent3">
                    <a:lumMod val="25000"/>
                  </a:schemeClr>
                </a:solidFill>
                <a:latin typeface="Abadi" panose="020B0604020104020204" pitchFamily="34" charset="0"/>
              </a:rPr>
              <a:t>The y-axis represents the success rate, where:1: Indicates a successful mission.0: Indicates a failure.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a:t>
            </a:r>
          </a:p>
        </p:txBody>
      </p:sp>
      <p:pic>
        <p:nvPicPr>
          <p:cNvPr id="4" name="Picture 3">
            <a:extLst>
              <a:ext uri="{FF2B5EF4-FFF2-40B4-BE49-F238E27FC236}">
                <a16:creationId xmlns:a16="http://schemas.microsoft.com/office/drawing/2014/main" id="{74107915-399C-70EF-7E6E-9243D0003A7B}"/>
              </a:ext>
            </a:extLst>
          </p:cNvPr>
          <p:cNvPicPr>
            <a:picLocks noChangeAspect="1"/>
          </p:cNvPicPr>
          <p:nvPr/>
        </p:nvPicPr>
        <p:blipFill>
          <a:blip r:embed="rId3"/>
          <a:stretch>
            <a:fillRect/>
          </a:stretch>
        </p:blipFill>
        <p:spPr>
          <a:xfrm>
            <a:off x="4837672" y="1666875"/>
            <a:ext cx="7240028" cy="319480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1600" dirty="0">
                <a:latin typeface="system-ui"/>
              </a:rPr>
              <a:t>D</a:t>
            </a:r>
            <a:r>
              <a:rPr lang="en-US" sz="1600" b="0" i="0" dirty="0">
                <a:effectLst/>
                <a:latin typeface="system-ui"/>
              </a:rPr>
              <a:t>ecision tree classifier that finds the best parameters from the dictionary parameters.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174BC4F5-3519-4CC0-C1EA-6A1225787EF8}"/>
              </a:ext>
            </a:extLst>
          </p:cNvPr>
          <p:cNvPicPr>
            <a:picLocks noChangeAspect="1"/>
          </p:cNvPicPr>
          <p:nvPr/>
        </p:nvPicPr>
        <p:blipFill>
          <a:blip r:embed="rId3"/>
          <a:stretch>
            <a:fillRect/>
          </a:stretch>
        </p:blipFill>
        <p:spPr>
          <a:xfrm>
            <a:off x="5984782" y="1832641"/>
            <a:ext cx="6174785" cy="386331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59214"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successfully differentiates between the various classes, but the main issue lies in the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Overview:</a:t>
            </a:r>
          </a:p>
          <a:p>
            <a:pPr lvl="1">
              <a:lnSpc>
                <a:spcPct val="100000"/>
              </a:lnSpc>
              <a:spcBef>
                <a:spcPts val="1400"/>
              </a:spcBef>
            </a:pPr>
            <a:r>
              <a:rPr lang="en-US" sz="1800" dirty="0">
                <a:solidFill>
                  <a:schemeClr val="accent3">
                    <a:lumMod val="25000"/>
                  </a:schemeClr>
                </a:solidFill>
                <a:latin typeface="Abadi" panose="020B0604020104020204" pitchFamily="34" charset="0"/>
              </a:rPr>
              <a:t>True Positive (TP) - 12: The true label is "landed," and the model correctly predicts "landed.“</a:t>
            </a:r>
          </a:p>
          <a:p>
            <a:pPr lvl="1">
              <a:lnSpc>
                <a:spcPct val="100000"/>
              </a:lnSpc>
              <a:spcBef>
                <a:spcPts val="1400"/>
              </a:spcBef>
            </a:pPr>
            <a:r>
              <a:rPr lang="en-US" sz="1800" dirty="0">
                <a:solidFill>
                  <a:schemeClr val="accent3">
                    <a:lumMod val="25000"/>
                  </a:schemeClr>
                </a:solidFill>
                <a:latin typeface="Abadi" panose="020B0604020104020204" pitchFamily="34" charset="0"/>
              </a:rPr>
              <a:t>False Positive (FP) - 3: The true label is "not landed," but the model incorrectly predicts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C1B8656-BC78-7F3C-C252-9CC460B0D096}"/>
              </a:ext>
            </a:extLst>
          </p:cNvPr>
          <p:cNvPicPr>
            <a:picLocks noChangeAspect="1"/>
          </p:cNvPicPr>
          <p:nvPr/>
        </p:nvPicPr>
        <p:blipFill>
          <a:blip r:embed="rId3"/>
          <a:stretch>
            <a:fillRect/>
          </a:stretch>
        </p:blipFill>
        <p:spPr>
          <a:xfrm>
            <a:off x="6384922" y="1791303"/>
            <a:ext cx="4955096" cy="37341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503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Reusability of Boosters: The data shows that SpaceX majority of the launches have been successful, with a significant number of missions having successful booster recoveries on both ground pads and drone ships.</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and Landing Success: Analysis revealed a trend where larger payloads tend to have lower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Importance of Launch Site: Certain launch sites, particularly KSC LC-39A and CCAFS SLC-40, have shown higher success rates. </a:t>
            </a:r>
          </a:p>
          <a:p>
            <a:pPr>
              <a:lnSpc>
                <a:spcPct val="100000"/>
              </a:lnSpc>
              <a:spcBef>
                <a:spcPts val="1400"/>
              </a:spcBef>
            </a:pPr>
            <a:r>
              <a:rPr lang="en-US" sz="2200" dirty="0">
                <a:solidFill>
                  <a:schemeClr val="accent3">
                    <a:lumMod val="25000"/>
                  </a:schemeClr>
                </a:solidFill>
                <a:latin typeface="Abadi" panose="020B0604020104020204" pitchFamily="34" charset="0"/>
              </a:rPr>
              <a:t>Predictive Model Performance: Among the machine learning models tested, the Decision Tree classifier showed the highest accuracy in predicting landing success.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9244161" y="6456362"/>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3192"/>
            <a:ext cx="11421989" cy="5435991"/>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0"/>
              </a:spcBef>
              <a:buNone/>
            </a:pPr>
            <a:r>
              <a:rPr lang="en-US" sz="5600" dirty="0">
                <a:solidFill>
                  <a:srgbClr val="0B49CB"/>
                </a:solidFill>
                <a:latin typeface="Abadi"/>
              </a:rPr>
              <a:t>Executive Summary</a:t>
            </a:r>
          </a:p>
          <a:p>
            <a:pPr>
              <a:lnSpc>
                <a:spcPct val="120000"/>
              </a:lnSpc>
              <a:spcBef>
                <a:spcPts val="0"/>
              </a:spcBef>
            </a:pPr>
            <a:r>
              <a:rPr lang="en-US" sz="6200" dirty="0">
                <a:solidFill>
                  <a:schemeClr val="accent3">
                    <a:lumMod val="25000"/>
                  </a:schemeClr>
                </a:solidFill>
                <a:latin typeface="Abadi"/>
              </a:rPr>
              <a:t>Data Collection: </a:t>
            </a:r>
          </a:p>
          <a:p>
            <a:pPr lvl="1">
              <a:lnSpc>
                <a:spcPct val="120000"/>
              </a:lnSpc>
              <a:spcBef>
                <a:spcPts val="0"/>
              </a:spcBef>
            </a:pPr>
            <a:r>
              <a:rPr lang="en-US" sz="6200" dirty="0">
                <a:solidFill>
                  <a:schemeClr val="accent3">
                    <a:lumMod val="25000"/>
                  </a:schemeClr>
                </a:solidFill>
                <a:latin typeface="Abadi"/>
              </a:rPr>
              <a:t>Used SpaceX API to collect information on rocket launches​. </a:t>
            </a:r>
          </a:p>
          <a:p>
            <a:pPr lvl="1">
              <a:lnSpc>
                <a:spcPct val="120000"/>
              </a:lnSpc>
              <a:spcBef>
                <a:spcPts val="0"/>
              </a:spcBef>
            </a:pPr>
            <a:r>
              <a:rPr lang="en-US" sz="6200" dirty="0">
                <a:solidFill>
                  <a:schemeClr val="accent3">
                    <a:lumMod val="25000"/>
                  </a:schemeClr>
                </a:solidFill>
                <a:latin typeface="Abadi"/>
              </a:rPr>
              <a:t>Web scraped Wikipedia to gather historical launch records​.</a:t>
            </a:r>
          </a:p>
          <a:p>
            <a:pPr>
              <a:lnSpc>
                <a:spcPct val="120000"/>
              </a:lnSpc>
              <a:spcBef>
                <a:spcPts val="0"/>
              </a:spcBef>
            </a:pPr>
            <a:r>
              <a:rPr lang="en-US" sz="6200" dirty="0">
                <a:solidFill>
                  <a:schemeClr val="accent3">
                    <a:lumMod val="25000"/>
                  </a:schemeClr>
                </a:solidFill>
                <a:latin typeface="Abadi"/>
              </a:rPr>
              <a:t>Data Wrangling:</a:t>
            </a:r>
          </a:p>
          <a:p>
            <a:pPr lvl="1">
              <a:lnSpc>
                <a:spcPct val="120000"/>
              </a:lnSpc>
              <a:spcBef>
                <a:spcPts val="0"/>
              </a:spcBef>
            </a:pPr>
            <a:r>
              <a:rPr lang="en-US" sz="6200" dirty="0">
                <a:solidFill>
                  <a:schemeClr val="accent3">
                    <a:lumMod val="25000"/>
                  </a:schemeClr>
                </a:solidFill>
                <a:latin typeface="Abadi"/>
              </a:rPr>
              <a:t>Cleaned data and filled missing values.</a:t>
            </a:r>
          </a:p>
          <a:p>
            <a:pPr lvl="1">
              <a:lnSpc>
                <a:spcPct val="120000"/>
              </a:lnSpc>
              <a:spcBef>
                <a:spcPts val="0"/>
              </a:spcBef>
            </a:pPr>
            <a:r>
              <a:rPr lang="en-US" sz="6200" dirty="0">
                <a:solidFill>
                  <a:schemeClr val="accent3">
                    <a:lumMod val="25000"/>
                  </a:schemeClr>
                </a:solidFill>
                <a:latin typeface="Abadi"/>
              </a:rPr>
              <a:t>Performed one-hot encoding for categorical data​​.</a:t>
            </a:r>
          </a:p>
          <a:p>
            <a:pPr>
              <a:lnSpc>
                <a:spcPct val="120000"/>
              </a:lnSpc>
              <a:spcBef>
                <a:spcPts val="0"/>
              </a:spcBef>
            </a:pPr>
            <a:r>
              <a:rPr lang="en-US" sz="6200" dirty="0">
                <a:solidFill>
                  <a:schemeClr val="accent3">
                    <a:lumMod val="25000"/>
                  </a:schemeClr>
                </a:solidFill>
                <a:latin typeface="Abadi"/>
              </a:rPr>
              <a:t>EDA: </a:t>
            </a:r>
          </a:p>
          <a:p>
            <a:pPr lvl="1">
              <a:lnSpc>
                <a:spcPct val="120000"/>
              </a:lnSpc>
              <a:spcBef>
                <a:spcPts val="0"/>
              </a:spcBef>
            </a:pPr>
            <a:r>
              <a:rPr lang="en-US" sz="6200" dirty="0">
                <a:solidFill>
                  <a:schemeClr val="accent3">
                    <a:lumMod val="25000"/>
                  </a:schemeClr>
                </a:solidFill>
                <a:latin typeface="Abadi"/>
              </a:rPr>
              <a:t>Used SQL and Python to explore the dataset and identify key trends​​.</a:t>
            </a:r>
          </a:p>
          <a:p>
            <a:pPr marL="0" lvl="1" indent="282575">
              <a:lnSpc>
                <a:spcPct val="120000"/>
              </a:lnSpc>
              <a:spcBef>
                <a:spcPts val="0"/>
              </a:spcBef>
              <a:buFont typeface="Arial" panose="020B0604020202020204" pitchFamily="34" charset="0"/>
              <a:buChar char="•"/>
            </a:pPr>
            <a:r>
              <a:rPr lang="en-US" sz="6200" dirty="0">
                <a:solidFill>
                  <a:schemeClr val="accent3">
                    <a:lumMod val="25000"/>
                  </a:schemeClr>
                </a:solidFill>
                <a:latin typeface="Abadi"/>
              </a:rPr>
              <a:t>Interactive Visualizations: </a:t>
            </a:r>
          </a:p>
          <a:p>
            <a:pPr lvl="1">
              <a:lnSpc>
                <a:spcPct val="120000"/>
              </a:lnSpc>
              <a:spcBef>
                <a:spcPts val="0"/>
              </a:spcBef>
            </a:pPr>
            <a:r>
              <a:rPr lang="en-US" sz="6200" dirty="0">
                <a:solidFill>
                  <a:schemeClr val="accent3">
                    <a:lumMod val="25000"/>
                  </a:schemeClr>
                </a:solidFill>
                <a:latin typeface="Abadi"/>
              </a:rPr>
              <a:t>Created interactive maps with Folium to display launch locations and success rates​.</a:t>
            </a:r>
          </a:p>
          <a:p>
            <a:pPr lvl="1">
              <a:lnSpc>
                <a:spcPct val="120000"/>
              </a:lnSpc>
              <a:spcBef>
                <a:spcPts val="0"/>
              </a:spcBef>
            </a:pPr>
            <a:r>
              <a:rPr lang="en-US" sz="6200" dirty="0">
                <a:solidFill>
                  <a:schemeClr val="accent3">
                    <a:lumMod val="25000"/>
                  </a:schemeClr>
                </a:solidFill>
                <a:latin typeface="Abadi"/>
              </a:rPr>
              <a:t>Built a </a:t>
            </a:r>
            <a:r>
              <a:rPr lang="en-US" sz="6200" dirty="0" err="1">
                <a:solidFill>
                  <a:schemeClr val="accent3">
                    <a:lumMod val="25000"/>
                  </a:schemeClr>
                </a:solidFill>
                <a:latin typeface="Abadi"/>
              </a:rPr>
              <a:t>Plotly</a:t>
            </a:r>
            <a:r>
              <a:rPr lang="en-US" sz="6200" dirty="0">
                <a:solidFill>
                  <a:schemeClr val="accent3">
                    <a:lumMod val="25000"/>
                  </a:schemeClr>
                </a:solidFill>
                <a:latin typeface="Abadi"/>
              </a:rPr>
              <a:t> Dash dashboard to visualize the relationship between payload and success​.</a:t>
            </a:r>
          </a:p>
          <a:p>
            <a:pPr marL="0" lvl="1" indent="225425">
              <a:lnSpc>
                <a:spcPct val="120000"/>
              </a:lnSpc>
              <a:spcBef>
                <a:spcPts val="0"/>
              </a:spcBef>
            </a:pPr>
            <a:r>
              <a:rPr lang="en-US" sz="6200" dirty="0">
                <a:solidFill>
                  <a:schemeClr val="accent3">
                    <a:lumMod val="25000"/>
                  </a:schemeClr>
                </a:solidFill>
                <a:latin typeface="Abadi"/>
              </a:rPr>
              <a:t>Machine Learning:</a:t>
            </a:r>
          </a:p>
          <a:p>
            <a:pPr marL="457200" lvl="1" indent="0">
              <a:lnSpc>
                <a:spcPct val="120000"/>
              </a:lnSpc>
              <a:spcBef>
                <a:spcPts val="0"/>
              </a:spcBef>
              <a:buNone/>
            </a:pPr>
            <a:r>
              <a:rPr lang="en-US" sz="6200" dirty="0">
                <a:solidFill>
                  <a:schemeClr val="accent3">
                    <a:lumMod val="25000"/>
                  </a:schemeClr>
                </a:solidFill>
                <a:latin typeface="Abadi"/>
              </a:rPr>
              <a:t>Built classification models (Logistic Regression, Decision Trees) and used </a:t>
            </a:r>
            <a:r>
              <a:rPr lang="en-US" sz="6200" dirty="0" err="1">
                <a:solidFill>
                  <a:schemeClr val="accent3">
                    <a:lumMod val="25000"/>
                  </a:schemeClr>
                </a:solidFill>
                <a:latin typeface="Abadi"/>
              </a:rPr>
              <a:t>GridSearchCV</a:t>
            </a:r>
            <a:r>
              <a:rPr lang="en-US" sz="6200" dirty="0">
                <a:solidFill>
                  <a:schemeClr val="accent3">
                    <a:lumMod val="25000"/>
                  </a:schemeClr>
                </a:solidFill>
                <a:latin typeface="Abadi"/>
              </a:rPr>
              <a:t> for hyperparameter tuning​.</a:t>
            </a:r>
          </a:p>
          <a:p>
            <a:pPr>
              <a:lnSpc>
                <a:spcPct val="100000"/>
              </a:lnSpc>
              <a:spcBef>
                <a:spcPts val="1400"/>
              </a:spcBef>
            </a:pPr>
            <a:endParaRPr lang="en-US" sz="5600" dirty="0">
              <a:solidFill>
                <a:schemeClr val="accent3">
                  <a:lumMod val="25000"/>
                </a:schemeClr>
              </a:solidFill>
              <a:latin typeface="Abadi"/>
            </a:endParaRPr>
          </a:p>
          <a:p>
            <a:pPr>
              <a:lnSpc>
                <a:spcPct val="100000"/>
              </a:lnSpc>
              <a:spcBef>
                <a:spcPts val="1400"/>
              </a:spcBef>
            </a:pPr>
            <a:endParaRPr lang="en-US" sz="5600" dirty="0">
              <a:solidFill>
                <a:schemeClr val="accent3">
                  <a:lumMod val="25000"/>
                </a:schemeClr>
              </a:solidFill>
              <a:latin typeface="Abadi"/>
            </a:endParaRPr>
          </a:p>
          <a:p>
            <a:pPr>
              <a:lnSpc>
                <a:spcPct val="100000"/>
              </a:lnSpc>
              <a:spcBef>
                <a:spcPts val="1400"/>
              </a:spcBef>
            </a:pPr>
            <a:endParaRPr lang="en-US" sz="5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API Data: Collected launch details such as booster version, landing outcome, and payload mass using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Web Scraping: Parsed HTML tables from Wikipedia to retrieve Falcon 9 launch records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Process:</a:t>
            </a:r>
          </a:p>
          <a:p>
            <a:pPr lvl="1">
              <a:lnSpc>
                <a:spcPct val="100000"/>
              </a:lnSpc>
              <a:spcBef>
                <a:spcPts val="1400"/>
              </a:spcBef>
            </a:pPr>
            <a:r>
              <a:rPr lang="en-US" sz="1800" dirty="0">
                <a:solidFill>
                  <a:schemeClr val="accent3">
                    <a:lumMod val="25000"/>
                  </a:schemeClr>
                </a:solidFill>
                <a:latin typeface="Abadi" panose="020B0604020104020204" pitchFamily="34" charset="0"/>
              </a:rPr>
              <a:t>Used Python’s requests library to fetch data from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Cleaned and converted data 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further analysis​.</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https://github.com/capponelson/Applied-Data-Science-Capstone/blob/main/Collecting%20Date%20Reboot.ipynb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16FDFD12-E01B-485C-64F5-1D2B076CC279}"/>
              </a:ext>
            </a:extLst>
          </p:cNvPr>
          <p:cNvPicPr>
            <a:picLocks noChangeAspect="1"/>
          </p:cNvPicPr>
          <p:nvPr/>
        </p:nvPicPr>
        <p:blipFill>
          <a:blip r:embed="rId4"/>
          <a:stretch>
            <a:fillRect/>
          </a:stretch>
        </p:blipFill>
        <p:spPr>
          <a:xfrm>
            <a:off x="5889351" y="1369436"/>
            <a:ext cx="5202861" cy="50577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092351" cy="489727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Process:</a:t>
            </a:r>
          </a:p>
          <a:p>
            <a:pPr lvl="1">
              <a:lnSpc>
                <a:spcPct val="100000"/>
              </a:lnSpc>
              <a:spcBef>
                <a:spcPts val="1400"/>
              </a:spcBef>
            </a:pPr>
            <a:r>
              <a:rPr lang="en-US" sz="1800" dirty="0">
                <a:solidFill>
                  <a:schemeClr val="accent3">
                    <a:lumMod val="25000"/>
                  </a:schemeClr>
                </a:solidFill>
                <a:latin typeface="Abadi"/>
              </a:rPr>
              <a:t>Used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to extract launch records from Wikipedia​.</a:t>
            </a:r>
          </a:p>
          <a:p>
            <a:pPr lvl="1">
              <a:lnSpc>
                <a:spcPct val="100000"/>
              </a:lnSpc>
              <a:spcBef>
                <a:spcPts val="1400"/>
              </a:spcBef>
            </a:pPr>
            <a:r>
              <a:rPr lang="en-US" sz="1800" dirty="0">
                <a:solidFill>
                  <a:schemeClr val="accent3">
                    <a:lumMod val="25000"/>
                  </a:schemeClr>
                </a:solidFill>
                <a:latin typeface="Abadi"/>
              </a:rPr>
              <a:t>Parsed HTML tables and converted them to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for analysis​.</a:t>
            </a:r>
          </a:p>
          <a:p>
            <a:pPr>
              <a:lnSpc>
                <a:spcPct val="100000"/>
              </a:lnSpc>
              <a:spcBef>
                <a:spcPts val="1400"/>
              </a:spcBef>
            </a:pPr>
            <a:r>
              <a:rPr lang="en-US" sz="2200" dirty="0">
                <a:solidFill>
                  <a:schemeClr val="accent3">
                    <a:lumMod val="25000"/>
                  </a:schemeClr>
                </a:solidFill>
                <a:latin typeface="Abadi"/>
              </a:rPr>
              <a:t>Notebook Link: </a:t>
            </a:r>
            <a:r>
              <a:rPr lang="en-US" sz="2200" dirty="0">
                <a:solidFill>
                  <a:schemeClr val="accent3">
                    <a:lumMod val="25000"/>
                  </a:schemeClr>
                </a:solidFill>
                <a:latin typeface="Abadi"/>
                <a:hlinkClick r:id="rId3"/>
              </a:rPr>
              <a:t>https://github.com/capponelson/Applied-Data-Science-Capstone/blob/main/Web%20scraping%20Falcon%209%20and%20Falcon%20Heavy.ipynb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B517E85-2D0F-DFFF-7FB7-66AE8CB23F56}"/>
              </a:ext>
            </a:extLst>
          </p:cNvPr>
          <p:cNvPicPr>
            <a:picLocks noChangeAspect="1"/>
          </p:cNvPicPr>
          <p:nvPr/>
        </p:nvPicPr>
        <p:blipFill>
          <a:blip r:embed="rId4"/>
          <a:stretch>
            <a:fillRect/>
          </a:stretch>
        </p:blipFill>
        <p:spPr>
          <a:xfrm>
            <a:off x="5583281" y="1597793"/>
            <a:ext cx="5874691" cy="442778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schemas.openxmlformats.org/package/2006/metadata/core-properties"/>
    <ds:schemaRef ds:uri="http://purl.org/dc/elements/1.1/"/>
    <ds:schemaRef ds:uri="http://purl.org/dc/terms/"/>
    <ds:schemaRef ds:uri="155be751-a274-42e8-93fb-f39d3b9bccc8"/>
    <ds:schemaRef ds:uri="http://schemas.microsoft.com/office/infopath/2007/PartnerControls"/>
    <ds:schemaRef ds:uri="http://schemas.microsoft.com/office/2006/documentManagement/types"/>
    <ds:schemaRef ds:uri="f80a141d-92ca-4d3d-9308-f7e7b1d44ce8"/>
    <ds:schemaRef ds:uri="http://www.w3.org/XML/1998/namespace"/>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301</TotalTime>
  <Words>2094</Words>
  <Application>Microsoft Office PowerPoint</Application>
  <PresentationFormat>Widescreen</PresentationFormat>
  <Paragraphs>222</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Sherri Nelson</cp:lastModifiedBy>
  <cp:revision>201</cp:revision>
  <cp:lastPrinted>2024-09-29T23:35:34Z</cp:lastPrinted>
  <dcterms:created xsi:type="dcterms:W3CDTF">2021-04-29T18:58:34Z</dcterms:created>
  <dcterms:modified xsi:type="dcterms:W3CDTF">2024-09-29T23:35:54Z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